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0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1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3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4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5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6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7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7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8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3" r:id="rId24"/>
    <p:sldId id="324" r:id="rId25"/>
    <p:sldId id="326" r:id="rId26"/>
    <p:sldId id="327" r:id="rId27"/>
    <p:sldId id="339" r:id="rId28"/>
    <p:sldId id="340" r:id="rId29"/>
    <p:sldId id="268" r:id="rId30"/>
    <p:sldId id="334" r:id="rId31"/>
    <p:sldId id="281" r:id="rId32"/>
    <p:sldId id="284" r:id="rId33"/>
    <p:sldId id="275" r:id="rId34"/>
    <p:sldId id="274" r:id="rId35"/>
    <p:sldId id="261" r:id="rId36"/>
    <p:sldId id="277" r:id="rId37"/>
    <p:sldId id="292" r:id="rId38"/>
    <p:sldId id="278" r:id="rId39"/>
    <p:sldId id="287" r:id="rId40"/>
    <p:sldId id="293" r:id="rId41"/>
    <p:sldId id="279" r:id="rId42"/>
    <p:sldId id="280" r:id="rId43"/>
    <p:sldId id="325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60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0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sv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4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123.png"/><Relationship Id="rId5" Type="http://schemas.openxmlformats.org/officeDocument/2006/relationships/tags" Target="../tags/tag160.xml"/><Relationship Id="rId10" Type="http://schemas.openxmlformats.org/officeDocument/2006/relationships/image" Target="../media/image122.png"/><Relationship Id="rId4" Type="http://schemas.openxmlformats.org/officeDocument/2006/relationships/tags" Target="../tags/tag159.xml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lt.de/wissenschaft/article138935788/Dieses-Projekt-koennte-den-Luftverkehr-revolutionieren.html" TargetMode="Externa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137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181.xml"/><Relationship Id="rId18" Type="http://schemas.openxmlformats.org/officeDocument/2006/relationships/tags" Target="../tags/tag186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71.xml"/><Relationship Id="rId21" Type="http://schemas.openxmlformats.org/officeDocument/2006/relationships/tags" Target="../tags/tag189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39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tags" Target="../tags/tag188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tags" Target="../tags/tag192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23" Type="http://schemas.openxmlformats.org/officeDocument/2006/relationships/tags" Target="../tags/tag191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78.xml"/><Relationship Id="rId19" Type="http://schemas.openxmlformats.org/officeDocument/2006/relationships/tags" Target="../tags/tag187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Relationship Id="rId22" Type="http://schemas.openxmlformats.org/officeDocument/2006/relationships/tags" Target="../tags/tag190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7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52.png"/><Relationship Id="rId3" Type="http://schemas.openxmlformats.org/officeDocument/2006/relationships/tags" Target="../tags/tag195.xml"/><Relationship Id="rId21" Type="http://schemas.openxmlformats.org/officeDocument/2006/relationships/tags" Target="../tags/tag213.xml"/><Relationship Id="rId34" Type="http://schemas.openxmlformats.org/officeDocument/2006/relationships/image" Target="../media/image147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38.png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tags" Target="../tags/tag212.xml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tags" Target="../tags/tag216.xml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42.png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tags" Target="../tags/tag215.xml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31" Type="http://schemas.openxmlformats.org/officeDocument/2006/relationships/image" Target="../media/image144.png"/><Relationship Id="rId44" Type="http://schemas.openxmlformats.org/officeDocument/2006/relationships/image" Target="../media/image41.png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214.xml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219.xml"/><Relationship Id="rId7" Type="http://schemas.openxmlformats.org/officeDocument/2006/relationships/image" Target="../media/image155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8.png"/><Relationship Id="rId4" Type="http://schemas.openxmlformats.org/officeDocument/2006/relationships/tags" Target="../tags/tag220.xml"/><Relationship Id="rId9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2.png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161.png"/><Relationship Id="rId2" Type="http://schemas.openxmlformats.org/officeDocument/2006/relationships/tags" Target="../tags/tag222.xml"/><Relationship Id="rId16" Type="http://schemas.openxmlformats.org/officeDocument/2006/relationships/image" Target="../media/image165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image" Target="../media/image160.png"/><Relationship Id="rId5" Type="http://schemas.openxmlformats.org/officeDocument/2006/relationships/tags" Target="../tags/tag225.xml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tags" Target="../tags/tag224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230.xml"/><Relationship Id="rId7" Type="http://schemas.openxmlformats.org/officeDocument/2006/relationships/image" Target="../media/image166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9.png"/><Relationship Id="rId4" Type="http://schemas.openxmlformats.org/officeDocument/2006/relationships/tags" Target="../tags/tag231.xml"/><Relationship Id="rId9" Type="http://schemas.openxmlformats.org/officeDocument/2006/relationships/image" Target="../media/image1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74.png"/><Relationship Id="rId3" Type="http://schemas.openxmlformats.org/officeDocument/2006/relationships/tags" Target="../tags/tag2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3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image" Target="../media/image172.png"/><Relationship Id="rId5" Type="http://schemas.openxmlformats.org/officeDocument/2006/relationships/tags" Target="../tags/tag236.xml"/><Relationship Id="rId10" Type="http://schemas.openxmlformats.org/officeDocument/2006/relationships/image" Target="../media/image171.png"/><Relationship Id="rId4" Type="http://schemas.openxmlformats.org/officeDocument/2006/relationships/tags" Target="../tags/tag235.xml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2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161.png"/><Relationship Id="rId2" Type="http://schemas.openxmlformats.org/officeDocument/2006/relationships/tags" Target="../tags/tag241.xml"/><Relationship Id="rId16" Type="http://schemas.openxmlformats.org/officeDocument/2006/relationships/image" Target="../media/image165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160.png"/><Relationship Id="rId5" Type="http://schemas.openxmlformats.org/officeDocument/2006/relationships/tags" Target="../tags/tag244.xml"/><Relationship Id="rId15" Type="http://schemas.openxmlformats.org/officeDocument/2006/relationships/image" Target="../media/image179.png"/><Relationship Id="rId10" Type="http://schemas.openxmlformats.org/officeDocument/2006/relationships/image" Target="../media/image159.png"/><Relationship Id="rId4" Type="http://schemas.openxmlformats.org/officeDocument/2006/relationships/tags" Target="../tags/tag243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84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3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82.png"/><Relationship Id="rId5" Type="http://schemas.openxmlformats.org/officeDocument/2006/relationships/tags" Target="../tags/tag251.xml"/><Relationship Id="rId10" Type="http://schemas.openxmlformats.org/officeDocument/2006/relationships/image" Target="../media/image181.png"/><Relationship Id="rId4" Type="http://schemas.openxmlformats.org/officeDocument/2006/relationships/tags" Target="../tags/tag250.xml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191.png"/><Relationship Id="rId2" Type="http://schemas.openxmlformats.org/officeDocument/2006/relationships/tags" Target="../tags/tag255.xml"/><Relationship Id="rId16" Type="http://schemas.openxmlformats.org/officeDocument/2006/relationships/image" Target="../media/image89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90.png"/><Relationship Id="rId5" Type="http://schemas.openxmlformats.org/officeDocument/2006/relationships/tags" Target="../tags/tag258.xml"/><Relationship Id="rId15" Type="http://schemas.openxmlformats.org/officeDocument/2006/relationships/image" Target="../media/image88.png"/><Relationship Id="rId10" Type="http://schemas.openxmlformats.org/officeDocument/2006/relationships/image" Target="../media/image189.png"/><Relationship Id="rId4" Type="http://schemas.openxmlformats.org/officeDocument/2006/relationships/tags" Target="../tags/tag257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63.xml"/><Relationship Id="rId21" Type="http://schemas.openxmlformats.org/officeDocument/2006/relationships/image" Target="../media/image84.png"/><Relationship Id="rId7" Type="http://schemas.openxmlformats.org/officeDocument/2006/relationships/tags" Target="../tags/tag26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62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tags" Target="../tags/tag271.xml"/><Relationship Id="rId5" Type="http://schemas.openxmlformats.org/officeDocument/2006/relationships/tags" Target="../tags/tag265.xml"/><Relationship Id="rId15" Type="http://schemas.openxmlformats.org/officeDocument/2006/relationships/image" Target="../media/image193.png"/><Relationship Id="rId10" Type="http://schemas.openxmlformats.org/officeDocument/2006/relationships/tags" Target="../tags/tag270.xml"/><Relationship Id="rId19" Type="http://schemas.openxmlformats.org/officeDocument/2006/relationships/image" Target="../media/image82.png"/><Relationship Id="rId4" Type="http://schemas.openxmlformats.org/officeDocument/2006/relationships/tags" Target="../tags/tag264.xml"/><Relationship Id="rId9" Type="http://schemas.openxmlformats.org/officeDocument/2006/relationships/tags" Target="../tags/tag269.xml"/><Relationship Id="rId14" Type="http://schemas.openxmlformats.org/officeDocument/2006/relationships/image" Target="../media/image192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	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7" name="Grafik 6" descr="Ein Bild, das draußen, Himmel, Ebene, fliegend enthält.&#10;&#10;Automatisch generierte Beschreibung">
            <a:extLst>
              <a:ext uri="{FF2B5EF4-FFF2-40B4-BE49-F238E27FC236}">
                <a16:creationId xmlns:a16="http://schemas.microsoft.com/office/drawing/2014/main" id="{40EB6ED2-9853-47C3-9652-DC15D95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2130560"/>
            <a:ext cx="5411067" cy="3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3573" y="1686742"/>
            <a:ext cx="5907203" cy="344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7" y="3047558"/>
            <a:ext cx="976365" cy="8289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26" y="3000473"/>
            <a:ext cx="516755" cy="12321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84673"/>
            <a:ext cx="1164472" cy="140204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19" y="3140094"/>
            <a:ext cx="141834" cy="20427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2" y="3222809"/>
            <a:ext cx="142114" cy="148709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56" y="2299516"/>
            <a:ext cx="271714" cy="19529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98" y="4476986"/>
            <a:ext cx="276184" cy="19529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5" y="2888365"/>
            <a:ext cx="271714" cy="25172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0" y="3643758"/>
            <a:ext cx="276184" cy="25173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92" y="3222808"/>
            <a:ext cx="142114" cy="14870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8" y="3194187"/>
            <a:ext cx="130493" cy="197082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84467"/>
            <a:ext cx="1061650" cy="1193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8" y="3805149"/>
            <a:ext cx="1061650" cy="119399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4" y="3384357"/>
            <a:ext cx="90038" cy="90461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5" y="4731446"/>
            <a:ext cx="981246" cy="273037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11" y="1837170"/>
            <a:ext cx="982145" cy="274118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901455" y="1825246"/>
            <a:ext cx="2160240" cy="110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427310" y="1771546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" y="1950018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0" y="2008080"/>
            <a:ext cx="1851428" cy="420571"/>
          </a:xfrm>
          <a:prstGeom prst="rect">
            <a:avLst/>
          </a:prstGeom>
        </p:spPr>
      </p:pic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33E0A7E8-C103-49D7-85E7-B2BC95BE301A}"/>
              </a:ext>
            </a:extLst>
          </p:cNvPr>
          <p:cNvSpPr/>
          <p:nvPr/>
        </p:nvSpPr>
        <p:spPr>
          <a:xfrm rot="10800000" flipH="1">
            <a:off x="6484694" y="2489648"/>
            <a:ext cx="297015" cy="24367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Grafik 23" descr="\documentclass{article}&#10;\usepackage{amsmath}&#10;\pagestyle{empty}&#10;\begin{document}&#10;&#10;$&#10;w_2 = 0&#10;$&#10;&#10;&#10;\end{document}" title="IguanaTex Bitmap Display">
            <a:extLst>
              <a:ext uri="{FF2B5EF4-FFF2-40B4-BE49-F238E27FC236}">
                <a16:creationId xmlns:a16="http://schemas.microsoft.com/office/drawing/2014/main" id="{CD306D6C-9B44-45F1-82A2-6536BD8054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92" y="2560960"/>
            <a:ext cx="743619" cy="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88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Beheben der aufgetretenen Probleme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Simulation von Sensorik und Aktorik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Evtl. Nichtlineare Regelungstechnik</a:t>
            </a:r>
          </a:p>
        </p:txBody>
      </p:sp>
    </p:spTree>
    <p:extLst>
      <p:ext uri="{BB962C8B-B14F-4D97-AF65-F5344CB8AC3E}">
        <p14:creationId xmlns:p14="http://schemas.microsoft.com/office/powerpoint/2010/main" val="88716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https://www.welt.de/wissenschaft/article138935788/Dieses-Projekt-koennte-den-Luftverkehr-revolutionieren.html</a:t>
            </a:r>
            <a:endParaRPr lang="de-DE" sz="11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https://www.aerosieger.de/news/11408/luft-zu-luftbetankung-unter-zwei-kc-46.html/</a:t>
            </a:r>
            <a:endParaRPr lang="de-DE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de-DE" altLang="en-US" b="0" dirty="0"/>
              <a:t>Die Technologie hat gerade im zivilen Einsatz begonnen.</a:t>
            </a:r>
          </a:p>
          <a:p>
            <a:pPr marL="42993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b="0" dirty="0"/>
              <a:t>Das </a:t>
            </a:r>
            <a:r>
              <a:rPr lang="en-US" altLang="en-US" b="0" dirty="0" err="1"/>
              <a:t>zivile</a:t>
            </a:r>
            <a:r>
              <a:rPr lang="en-US" altLang="en-US" b="0" dirty="0"/>
              <a:t> </a:t>
            </a:r>
            <a:r>
              <a:rPr lang="en-US" altLang="en-US" b="0" dirty="0" err="1"/>
              <a:t>Szenario</a:t>
            </a:r>
            <a:r>
              <a:rPr lang="en-US" altLang="en-US" b="0" dirty="0"/>
              <a:t> </a:t>
            </a:r>
            <a:r>
              <a:rPr lang="en-US" altLang="en-US" b="0" dirty="0" err="1"/>
              <a:t>erfordert</a:t>
            </a:r>
            <a:r>
              <a:rPr lang="en-US" altLang="en-US" b="0" dirty="0"/>
              <a:t> </a:t>
            </a:r>
            <a:r>
              <a:rPr lang="en-US" altLang="en-US" b="0" dirty="0" err="1"/>
              <a:t>eine</a:t>
            </a:r>
            <a:r>
              <a:rPr lang="en-US" altLang="en-US" b="0" dirty="0"/>
              <a:t> </a:t>
            </a:r>
            <a:r>
              <a:rPr lang="en-US" altLang="en-US" b="0" dirty="0" err="1"/>
              <a:t>geringere</a:t>
            </a:r>
            <a:r>
              <a:rPr lang="en-US" altLang="en-US" b="0" dirty="0"/>
              <a:t>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pPr marL="42993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b="0" dirty="0"/>
              <a:t>Die </a:t>
            </a:r>
            <a:r>
              <a:rPr lang="en-US" altLang="en-US" b="0" dirty="0" err="1"/>
              <a:t>Luftbetankung</a:t>
            </a:r>
            <a:r>
              <a:rPr lang="en-US" altLang="en-US" b="0" dirty="0"/>
              <a:t> </a:t>
            </a:r>
            <a:r>
              <a:rPr lang="en-US" altLang="en-US" b="0" dirty="0" err="1"/>
              <a:t>für</a:t>
            </a:r>
            <a:r>
              <a:rPr lang="en-US" altLang="en-US" b="0" dirty="0"/>
              <a:t> </a:t>
            </a:r>
            <a:r>
              <a:rPr lang="en-US" altLang="en-US" b="0" dirty="0" err="1"/>
              <a:t>ein</a:t>
            </a:r>
            <a:r>
              <a:rPr lang="en-US" altLang="en-US" b="0" dirty="0"/>
              <a:t> </a:t>
            </a:r>
            <a:r>
              <a:rPr lang="en-US" altLang="en-US" b="0" dirty="0" err="1"/>
              <a:t>Passagierflugzeug</a:t>
            </a:r>
            <a:r>
              <a:rPr lang="en-US" altLang="en-US" b="0" dirty="0"/>
              <a:t> </a:t>
            </a:r>
            <a:r>
              <a:rPr lang="en-US" altLang="en-US" b="0" dirty="0" err="1"/>
              <a:t>findet</a:t>
            </a:r>
            <a:r>
              <a:rPr lang="en-US" altLang="en-US" b="0" dirty="0"/>
              <a:t> </a:t>
            </a:r>
            <a:r>
              <a:rPr lang="en-US" altLang="en-US" b="0" dirty="0" err="1"/>
              <a:t>höher</a:t>
            </a:r>
            <a:r>
              <a:rPr lang="en-US" altLang="en-US" b="0" dirty="0"/>
              <a:t>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pPr marL="429936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b="0" dirty="0"/>
              <a:t>Der </a:t>
            </a:r>
            <a:r>
              <a:rPr lang="en-US" altLang="en-US" b="0" dirty="0" err="1"/>
              <a:t>zivile</a:t>
            </a:r>
            <a:r>
              <a:rPr lang="en-US" altLang="en-US" b="0" dirty="0"/>
              <a:t> Tanker muss in der Lage sein, </a:t>
            </a:r>
            <a:r>
              <a:rPr lang="en-US" altLang="en-US" b="0" dirty="0" err="1"/>
              <a:t>mehr</a:t>
            </a:r>
            <a:r>
              <a:rPr lang="en-US" altLang="en-US" b="0" dirty="0"/>
              <a:t> </a:t>
            </a:r>
            <a:r>
              <a:rPr lang="en-US" altLang="en-US" b="0" dirty="0" err="1"/>
              <a:t>als</a:t>
            </a:r>
            <a:r>
              <a:rPr lang="en-US" altLang="en-US" b="0" dirty="0"/>
              <a:t> 4 </a:t>
            </a:r>
            <a:r>
              <a:rPr lang="en-US" altLang="en-US" b="0" dirty="0" err="1"/>
              <a:t>Betankungsmissionen</a:t>
            </a:r>
            <a:r>
              <a:rPr lang="en-US" altLang="en-US" b="0" dirty="0"/>
              <a:t> </a:t>
            </a:r>
            <a:r>
              <a:rPr lang="en-US" altLang="en-US" b="0" dirty="0" err="1"/>
              <a:t>durchzuführen</a:t>
            </a:r>
            <a:r>
              <a:rPr lang="en-US" altLang="en-US" b="0" dirty="0"/>
              <a:t>, </a:t>
            </a:r>
            <a:r>
              <a:rPr lang="en-US" altLang="en-US" b="0" dirty="0" err="1"/>
              <a:t>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 err="1"/>
              <a:t>landen</a:t>
            </a:r>
            <a:r>
              <a:rPr lang="en-US" altLang="en-US" b="0" dirty="0"/>
              <a:t> </a:t>
            </a:r>
            <a:r>
              <a:rPr lang="en-US" altLang="en-US" b="0" dirty="0" err="1"/>
              <a:t>zu</a:t>
            </a:r>
            <a:r>
              <a:rPr lang="en-US" altLang="en-US" b="0" dirty="0"/>
              <a:t> </a:t>
            </a:r>
            <a:r>
              <a:rPr lang="en-US" altLang="en-US" b="0" dirty="0" err="1"/>
              <a:t>müssen</a:t>
            </a:r>
            <a:r>
              <a:rPr lang="en-US" altLang="en-US" b="0" dirty="0"/>
              <a:t>, um den </a:t>
            </a:r>
            <a:r>
              <a:rPr lang="en-US" altLang="en-US" b="0" dirty="0" err="1"/>
              <a:t>Vorgang</a:t>
            </a:r>
            <a:r>
              <a:rPr lang="en-US" altLang="en-US" b="0" dirty="0"/>
              <a:t> </a:t>
            </a:r>
            <a:r>
              <a:rPr lang="en-US" altLang="en-US" b="0" dirty="0" err="1"/>
              <a:t>wirtschaftlich</a:t>
            </a:r>
            <a:r>
              <a:rPr lang="en-US" altLang="en-US" b="0" dirty="0"/>
              <a:t> </a:t>
            </a:r>
            <a:r>
              <a:rPr lang="en-US" altLang="en-US" b="0" dirty="0" err="1"/>
              <a:t>gerechtfertigen</a:t>
            </a:r>
            <a:r>
              <a:rPr lang="en-US" altLang="en-US" b="0" dirty="0"/>
              <a:t> </a:t>
            </a:r>
            <a:r>
              <a:rPr lang="en-US" altLang="en-US" b="0" dirty="0" err="1"/>
              <a:t>zu</a:t>
            </a:r>
            <a:r>
              <a:rPr lang="en-US" altLang="en-US" b="0" dirty="0"/>
              <a:t> </a:t>
            </a:r>
            <a:r>
              <a:rPr lang="en-US" altLang="en-US" b="0" dirty="0" err="1"/>
              <a:t>können</a:t>
            </a:r>
            <a:r>
              <a:rPr lang="en-US" altLang="en-US" b="0" dirty="0"/>
              <a:t>.</a:t>
            </a:r>
          </a:p>
          <a:p>
            <a:endParaRPr lang="de-DE" altLang="en-US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09750"/>
              </p:ext>
            </p:extLst>
          </p:nvPr>
        </p:nvGraphicFramePr>
        <p:xfrm>
          <a:off x="358782" y="2641477"/>
          <a:ext cx="8423274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69463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553811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 eines Flugzeugs: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1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6" y="2469580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0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24" y="302953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2" y="3527775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50" y="4087730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7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5180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23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65,9543"/>
  <p:tag name="LATEXADDIN" val="\documentclass{article}&#10;\usepackage{amsmath}&#10;\pagestyle{empty}&#10;\begin{document}&#10;&#10;$&#10;w_2 = 0&#10;$&#10;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1151</Words>
  <Application>Microsoft Office PowerPoint</Application>
  <PresentationFormat>Bildschirmpräsentation (16:10)</PresentationFormat>
  <Paragraphs>453</Paragraphs>
  <Slides>45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Jonathan Geis</cp:lastModifiedBy>
  <cp:revision>189</cp:revision>
  <dcterms:created xsi:type="dcterms:W3CDTF">2009-12-23T09:42:49Z</dcterms:created>
  <dcterms:modified xsi:type="dcterms:W3CDTF">2021-04-06T09:34:41Z</dcterms:modified>
</cp:coreProperties>
</file>